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62" r:id="rId5"/>
    <p:sldId id="259" r:id="rId6"/>
    <p:sldId id="261" r:id="rId7"/>
    <p:sldId id="260" r:id="rId8"/>
    <p:sldId id="268" r:id="rId9"/>
    <p:sldId id="269" r:id="rId10"/>
    <p:sldId id="270" r:id="rId11"/>
    <p:sldId id="271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microsoft.com/office/2007/relationships/media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769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62" y="317331"/>
            <a:ext cx="3614338" cy="512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476672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Тюшева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Светлана Николаевна,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воспитатель 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МДОУ Д/С «Дружба»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Качканар 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557">
            <a:off x="6058152" y="3318692"/>
            <a:ext cx="2601597" cy="241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9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769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ktop\котят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22" y="389248"/>
            <a:ext cx="7527555" cy="52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игра у жирафа пятн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04.6848" end="23228.94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034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1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769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esktop\зебр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200800" cy="53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игра у жирафа пятн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58.48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4954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5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528"/>
            <a:ext cx="9191058" cy="74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661338"/>
            <a:ext cx="5256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    Этюд пантомима </a:t>
            </a:r>
            <a:endParaRPr lang="ru-RU" sz="3200" b="1" i="1" dirty="0">
              <a:solidFill>
                <a:srgbClr val="FF0000"/>
              </a:solidFill>
              <a:latin typeface="Times New Roman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628801"/>
            <a:ext cx="6912768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8770">
              <a:lnSpc>
                <a:spcPct val="120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Зелёная бумага –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голодный    медведь</a:t>
            </a:r>
          </a:p>
          <a:p>
            <a:pPr marL="318770" algn="ctr">
              <a:lnSpc>
                <a:spcPct val="120000"/>
              </a:lnSpc>
              <a:spcAft>
                <a:spcPts val="1000"/>
              </a:spcAft>
            </a:pPr>
            <a:endParaRPr lang="ru-RU" sz="28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marL="318770">
              <a:lnSpc>
                <a:spcPct val="120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Красная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– хмурый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расстроенный</a:t>
            </a:r>
          </a:p>
          <a:p>
            <a:pPr marL="318770" algn="ctr">
              <a:lnSpc>
                <a:spcPct val="120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  медведь</a:t>
            </a:r>
          </a:p>
          <a:p>
            <a:pPr marL="318770" algn="ctr">
              <a:lnSpc>
                <a:spcPct val="120000"/>
              </a:lnSpc>
              <a:spcAft>
                <a:spcPts val="1000"/>
              </a:spcAft>
            </a:pPr>
            <a:endParaRPr lang="ru-RU" sz="28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marL="318770">
              <a:lnSpc>
                <a:spcPct val="120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Желтая  – довольный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Вини Пух </a:t>
            </a:r>
          </a:p>
          <a:p>
            <a:pPr marL="318770">
              <a:lnSpc>
                <a:spcPct val="120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</a:t>
            </a:r>
            <a:endParaRPr lang="ru-RU" sz="28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68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15416"/>
            <a:ext cx="9324528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76673"/>
            <a:ext cx="6768751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Этюды </a:t>
            </a: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развитие выразительности движений.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2.         3.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36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4" y="2276872"/>
            <a:ext cx="6768750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Этюды </a:t>
            </a: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развитие речи или активизации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эмоций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3600" b="1" i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3600" b="1" i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3600" b="1" i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3600" b="1" i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763688" y="3562232"/>
            <a:ext cx="2592288" cy="3392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1000"/>
              </a:spcAft>
            </a:pPr>
            <a:endParaRPr lang="ru-RU" sz="2400" b="1" i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20000"/>
              </a:lnSpc>
              <a:spcAft>
                <a:spcPts val="1000"/>
              </a:spcAft>
            </a:pPr>
            <a:endParaRPr lang="ru-RU" sz="2400" b="1" i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20000"/>
              </a:lnSpc>
              <a:spcAft>
                <a:spcPts val="1000"/>
              </a:spcAft>
            </a:pPr>
            <a:endParaRPr lang="ru-RU" sz="2400" b="1" i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20000"/>
              </a:lnSpc>
              <a:spcAft>
                <a:spcPts val="1000"/>
              </a:spcAft>
            </a:pPr>
            <a:endParaRPr lang="ru-RU" sz="2400" b="1" i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20000"/>
              </a:lnSpc>
              <a:spcAft>
                <a:spcPts val="1000"/>
              </a:spcAft>
            </a:pPr>
            <a:endParaRPr lang="ru-RU" sz="2400" b="1" i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20000"/>
              </a:lnSpc>
              <a:spcAft>
                <a:spcPts val="1000"/>
              </a:spcAft>
            </a:pP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7644" y="386104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/>
                <a:ea typeface="Calibri"/>
              </a:rPr>
              <a:t>Этюды на мимику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" name="для мышей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479.73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087" y="1925274"/>
            <a:ext cx="609600" cy="609600"/>
          </a:xfrm>
          <a:prstGeom prst="rect">
            <a:avLst/>
          </a:prstGeom>
        </p:spPr>
      </p:pic>
      <p:pic>
        <p:nvPicPr>
          <p:cNvPr id="13" name="для снежков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651.9408" end="53734.0697"/>
                  <p14:fade in="1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55031" y="1925274"/>
            <a:ext cx="609600" cy="609600"/>
          </a:xfrm>
          <a:prstGeom prst="rect">
            <a:avLst/>
          </a:prstGeom>
        </p:spPr>
      </p:pic>
      <p:pic>
        <p:nvPicPr>
          <p:cNvPr id="14" name="для камушков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6049.3216" end="60026.6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1176" y="192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7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454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5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924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769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esktop\мас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6" y="193132"/>
            <a:ext cx="7533267" cy="56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8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769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94" y="332656"/>
            <a:ext cx="759684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0"/>
            <a:ext cx="6120680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430" algn="ctr">
              <a:spcAft>
                <a:spcPts val="1000"/>
              </a:spcAft>
              <a:tabLst>
                <a:tab pos="1170305" algn="l"/>
              </a:tabLst>
            </a:pPr>
            <a:endParaRPr lang="ru-RU" sz="4400" b="1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0430">
              <a:spcAft>
                <a:spcPts val="1000"/>
              </a:spcAft>
              <a:tabLst>
                <a:tab pos="1170305" algn="l"/>
              </a:tabLst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Мастер </a:t>
            </a:r>
            <a:r>
              <a:rPr lang="ru-RU" sz="4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класс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развитие сценического     творчества детей через театральные этюды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 descr="C:\Users\Светлана Николаевна\Desktop\маски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" b="89831" l="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082">
            <a:off x="414116" y="3263565"/>
            <a:ext cx="3231424" cy="2443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2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7538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0"/>
            <a:ext cx="79928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1170305" algn="l"/>
              </a:tabLst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algn="ctr">
              <a:spcAft>
                <a:spcPts val="0"/>
              </a:spcAft>
              <a:tabLst>
                <a:tab pos="1170305" algn="l"/>
              </a:tabLs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Задачи: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  <a:p>
            <a:pPr marL="1371600" lvl="2" indent="-457200">
              <a:buFont typeface="Wingdings" pitchFamily="2" charset="2"/>
              <a:buChar char="§"/>
              <a:tabLst>
                <a:tab pos="1170305" algn="l"/>
              </a:tabLst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развитие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художественного вкуса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</a:p>
          <a:p>
            <a:pPr marL="1371600" lvl="2" indent="-457200">
              <a:buFont typeface="Wingdings" pitchFamily="2" charset="2"/>
              <a:buChar char="§"/>
              <a:tabLst>
                <a:tab pos="1170305" algn="l"/>
              </a:tabLst>
            </a:pPr>
            <a:endParaRPr lang="ru-RU" sz="32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371600" lvl="2" indent="-457200">
              <a:buFont typeface="Wingdings" pitchFamily="2" charset="2"/>
              <a:buChar char="§"/>
              <a:tabLst>
                <a:tab pos="1170305" algn="l"/>
              </a:tabLst>
            </a:pPr>
            <a:endParaRPr lang="ru-RU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14400" indent="-457200">
              <a:spcAft>
                <a:spcPts val="0"/>
              </a:spcAft>
              <a:buFont typeface="Wingdings" pitchFamily="2" charset="2"/>
              <a:buChar char="§"/>
              <a:tabLst>
                <a:tab pos="1170305" algn="l"/>
              </a:tabLst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развитие творческих способностей;</a:t>
            </a:r>
          </a:p>
          <a:p>
            <a:pPr marL="914400" indent="-457200">
              <a:spcAft>
                <a:spcPts val="0"/>
              </a:spcAft>
              <a:buFont typeface="Wingdings" pitchFamily="2" charset="2"/>
              <a:buChar char="§"/>
              <a:tabLst>
                <a:tab pos="1170305" algn="l"/>
              </a:tabLst>
            </a:pPr>
            <a:endParaRPr lang="ru-RU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>
              <a:spcAft>
                <a:spcPts val="0"/>
              </a:spcAft>
              <a:tabLst>
                <a:tab pos="1170305" algn="l"/>
              </a:tabLst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§"/>
              <a:tabLst>
                <a:tab pos="1170305" algn="l"/>
              </a:tabLst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формирование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интереса к театральному искусству.</a:t>
            </a:r>
          </a:p>
          <a:p>
            <a:pPr marL="457200">
              <a:spcAft>
                <a:spcPts val="0"/>
              </a:spcAft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  <a:p>
            <a:pPr marL="457200">
              <a:spcAft>
                <a:spcPts val="1000"/>
              </a:spcAft>
              <a:tabLst>
                <a:tab pos="1170305" algn="l"/>
              </a:tabLst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313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297"/>
            <a:ext cx="9265298" cy="748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332657"/>
            <a:ext cx="7416824" cy="490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1170305" algn="l"/>
              </a:tabLst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Структура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algn="ctr">
              <a:spcAft>
                <a:spcPts val="0"/>
              </a:spcAft>
              <a:tabLst>
                <a:tab pos="1170305" algn="l"/>
              </a:tabLst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14400" indent="-457200" algn="ctr">
              <a:spcAft>
                <a:spcPts val="0"/>
              </a:spcAft>
              <a:buFont typeface="Wingdings" pitchFamily="2" charset="2"/>
              <a:buChar char="§"/>
              <a:tabLst>
                <a:tab pos="1170305" algn="l"/>
              </a:tabLst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ритмическая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разминка (эмоциональный настрой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);</a:t>
            </a:r>
          </a:p>
          <a:p>
            <a:pPr marL="457200" algn="ctr">
              <a:spcAft>
                <a:spcPts val="0"/>
              </a:spcAft>
              <a:tabLst>
                <a:tab pos="1170305" algn="l"/>
              </a:tabLst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§"/>
              <a:tabLst>
                <a:tab pos="457200" algn="l"/>
                <a:tab pos="1170305" algn="l"/>
              </a:tabLst>
            </a:pPr>
            <a:r>
              <a:rPr lang="ru-RU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 этюды </a:t>
            </a:r>
            <a:r>
              <a:rPr lang="ru-RU" sz="2800" dirty="0">
                <a:solidFill>
                  <a:srgbClr val="FF0000"/>
                </a:solidFill>
                <a:latin typeface="Times New Roman"/>
                <a:ea typeface="Calibri"/>
              </a:rPr>
              <a:t>на развитие выразительности движений, жестов, мимики</a:t>
            </a:r>
            <a:r>
              <a:rPr lang="ru-RU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;</a:t>
            </a:r>
          </a:p>
          <a:p>
            <a:pPr lvl="0" algn="ctr">
              <a:spcAft>
                <a:spcPts val="0"/>
              </a:spcAft>
              <a:tabLst>
                <a:tab pos="457200" algn="l"/>
                <a:tab pos="1170305" algn="l"/>
              </a:tabLst>
            </a:pP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a typeface="Calibri"/>
                <a:cs typeface="Times New Roman"/>
              </a:rPr>
              <a:t> </a:t>
            </a:r>
          </a:p>
          <a:p>
            <a:pPr marL="914400" indent="-457200" algn="ctr">
              <a:spcAft>
                <a:spcPts val="0"/>
              </a:spcAft>
              <a:buFont typeface="Wingdings" pitchFamily="2" charset="2"/>
              <a:buChar char="§"/>
              <a:tabLst>
                <a:tab pos="1170305" algn="l"/>
              </a:tabLst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Игры-этюды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развитие речевой интонации;</a:t>
            </a:r>
          </a:p>
          <a:p>
            <a:pPr marL="457200" algn="ctr">
              <a:spcAft>
                <a:spcPts val="0"/>
              </a:spcAft>
              <a:tabLst>
                <a:tab pos="1170305" algn="l"/>
              </a:tabLst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354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769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esktop\%2FDSC_16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32655"/>
            <a:ext cx="6444716" cy="399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3847" y="3573016"/>
            <a:ext cx="743229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Цель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</a:rPr>
              <a:t>: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Times New Roman"/>
                <a:ea typeface="Calibri"/>
              </a:rPr>
              <a:t>развитие индивидуальных, творческих способностей  детей, </a:t>
            </a:r>
            <a:r>
              <a:rPr lang="ru-RU" sz="2400" dirty="0" smtClean="0">
                <a:solidFill>
                  <a:srgbClr val="0000CC"/>
                </a:solidFill>
                <a:latin typeface="Times New Roman"/>
                <a:ea typeface="Calibri"/>
              </a:rPr>
              <a:t>дошкольного </a:t>
            </a:r>
            <a:r>
              <a:rPr lang="ru-RU" sz="2400" dirty="0">
                <a:solidFill>
                  <a:srgbClr val="0000CC"/>
                </a:solidFill>
                <a:latin typeface="Times New Roman"/>
                <a:ea typeface="Calibri"/>
              </a:rPr>
              <a:t>возраста </a:t>
            </a:r>
            <a:r>
              <a:rPr lang="ru-RU" sz="2400" dirty="0" smtClean="0">
                <a:solidFill>
                  <a:srgbClr val="0000CC"/>
                </a:solidFill>
                <a:latin typeface="Times New Roman"/>
                <a:ea typeface="Calibri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Times New Roman"/>
                <a:ea typeface="Calibri"/>
              </a:rPr>
              <a:t>посредством театрализованной деятельности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10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29707"/>
            <a:ext cx="9324528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esktop\всё общее про меня\Декабрь 2015 Театральная студия\DSC01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76" y="0"/>
            <a:ext cx="437998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esktop\всё общее про меня\общее для меня\разные фото\20151016_180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76" y="3421189"/>
            <a:ext cx="4403572" cy="330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esktop\всё общее про меня\общее для меня\разные фото\20151117_1703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82" y="41816"/>
            <a:ext cx="4365896" cy="32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3166" y="3078342"/>
            <a:ext cx="202875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этюды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4800" dirty="0"/>
          </a:p>
        </p:txBody>
      </p:sp>
      <p:pic>
        <p:nvPicPr>
          <p:cNvPr id="3" name="Picture 2" descr="D:\Desktop\всё общее про меня\всё для атесстациии\ЦВЕТНОЕ ФОТО\DSC036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82" y="3382275"/>
            <a:ext cx="4455458" cy="334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6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-15507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1052736"/>
            <a:ext cx="691276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Этюды</a:t>
            </a:r>
            <a:r>
              <a:rPr lang="ru-RU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–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своеобразная школа, в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которой 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будущие артисты постигают азы актерского мастерства.  В этюдах с помощью  таких выразительных средств, как интонация, мимика, жесты,  походка  разыгрываются определенные литературные произведения, дети учатся передавать различные чувства,  эмоции,  настроения, отдельные черты  характера персонажей. </a:t>
            </a:r>
          </a:p>
        </p:txBody>
      </p:sp>
    </p:spTree>
    <p:extLst>
      <p:ext uri="{BB962C8B-B14F-4D97-AF65-F5344CB8AC3E}">
        <p14:creationId xmlns:p14="http://schemas.microsoft.com/office/powerpoint/2010/main" val="35760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769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Desktop\жираф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2" y="379892"/>
            <a:ext cx="7656024" cy="548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 игра у жирафа пятн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00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085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769"/>
            <a:ext cx="9144000" cy="7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esktop\сл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5" y="260648"/>
            <a:ext cx="757461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игра у жирафа пятн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39.184" end="41295.91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834" y="4907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138</Words>
  <Application>Microsoft Office PowerPoint</Application>
  <PresentationFormat>Экран (4:3)</PresentationFormat>
  <Paragraphs>54</Paragraphs>
  <Slides>15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2017-03-29T01:57:35Z</dcterms:created>
  <dcterms:modified xsi:type="dcterms:W3CDTF">2019-02-25T04:09:00Z</dcterms:modified>
</cp:coreProperties>
</file>